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4" r:id="rId1"/>
  </p:sldMasterIdLst>
  <p:notesMasterIdLst>
    <p:notesMasterId r:id="rId34"/>
  </p:notesMasterIdLst>
  <p:sldIdLst>
    <p:sldId id="363" r:id="rId2"/>
    <p:sldId id="348" r:id="rId3"/>
    <p:sldId id="332" r:id="rId4"/>
    <p:sldId id="334" r:id="rId5"/>
    <p:sldId id="333" r:id="rId6"/>
    <p:sldId id="257" r:id="rId7"/>
    <p:sldId id="259" r:id="rId8"/>
    <p:sldId id="260" r:id="rId9"/>
    <p:sldId id="263" r:id="rId10"/>
    <p:sldId id="266" r:id="rId11"/>
    <p:sldId id="267" r:id="rId12"/>
    <p:sldId id="315" r:id="rId13"/>
    <p:sldId id="316" r:id="rId14"/>
    <p:sldId id="317" r:id="rId15"/>
    <p:sldId id="270" r:id="rId16"/>
    <p:sldId id="343" r:id="rId17"/>
    <p:sldId id="369" r:id="rId18"/>
    <p:sldId id="347" r:id="rId19"/>
    <p:sldId id="319" r:id="rId20"/>
    <p:sldId id="318" r:id="rId21"/>
    <p:sldId id="324" r:id="rId22"/>
    <p:sldId id="364" r:id="rId23"/>
    <p:sldId id="331" r:id="rId24"/>
    <p:sldId id="371" r:id="rId25"/>
    <p:sldId id="373" r:id="rId26"/>
    <p:sldId id="374" r:id="rId27"/>
    <p:sldId id="361" r:id="rId28"/>
    <p:sldId id="370" r:id="rId29"/>
    <p:sldId id="372" r:id="rId30"/>
    <p:sldId id="258" r:id="rId31"/>
    <p:sldId id="356" r:id="rId32"/>
    <p:sldId id="35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1DC55-1474-40C6-BBF2-7ECA26DCEFEE}" type="datetimeFigureOut">
              <a:rPr lang="pt-BR" smtClean="0"/>
              <a:t>08/02/2019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D1BB7-7923-49BF-88E6-1DD1A8A393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723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1BB7-7923-49BF-88E6-1DD1A8A3933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9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1BB7-7923-49BF-88E6-1DD1A8A3933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083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9CC3-A38B-4EB7-988F-7912514ABE56}" type="datetime1">
              <a:rPr lang="pt-BR" smtClean="0"/>
              <a:t>08/02/2019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14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B250-5CF7-499A-9067-C5925FB37ED6}" type="datetime1">
              <a:rPr lang="pt-BR" smtClean="0"/>
              <a:t>08/02/2019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44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0D34C-2E30-4068-A16F-BC1D6690A674}" type="datetime1">
              <a:rPr lang="pt-BR" smtClean="0"/>
              <a:t>08/02/2019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54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CE632-AEE9-4514-B6BB-7BEDAB9A8633}" type="datetime1">
              <a:rPr lang="pt-BR" smtClean="0"/>
              <a:t>08/02/2019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7EFF759F-555F-4883-A7EA-B5FD0B8C67D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877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979-A56E-45A9-87D6-A0C99B1E79CB}" type="datetime1">
              <a:rPr lang="pt-BR" smtClean="0"/>
              <a:t>08/02/2019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909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6A869-DF28-408D-B869-BE87FC1E0130}" type="datetime1">
              <a:rPr lang="pt-BR" smtClean="0"/>
              <a:t>08/02/2019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05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FF1-AE08-4527-B867-16B7FA20A765}" type="datetime1">
              <a:rPr lang="pt-BR" smtClean="0"/>
              <a:t>08/02/2019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68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4EF98-9E0F-42C5-A8BC-2EE9BDBBF6AE}" type="datetime1">
              <a:rPr lang="pt-BR" smtClean="0"/>
              <a:t>08/02/2019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92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E138-F257-498C-85C8-0E67CD4D6AE0}" type="datetime1">
              <a:rPr lang="pt-BR" smtClean="0"/>
              <a:t>08/02/2019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7EFF759F-555F-4883-A7EA-B5FD0B8C67D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411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BF2A83-4D5A-471C-A78C-040E6BE7211C}" type="datetime1">
              <a:rPr lang="pt-BR" smtClean="0"/>
              <a:t>08/02/2019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43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A6C8-E0B6-4765-A493-467BCB79164B}" type="datetime1">
              <a:rPr lang="pt-BR" smtClean="0"/>
              <a:t>08/02/2019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05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4B1B39-E5C9-40E3-B811-57C0FBF301A6}" type="datetime1">
              <a:rPr lang="pt-BR" smtClean="0"/>
              <a:t>08/02/2019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8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95FCF4-088E-4DA2-9326-417B2358B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1" y="640133"/>
            <a:ext cx="5140245" cy="43794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D9BAAA8-F53C-4A53-A9BA-64A210D4199F}"/>
              </a:ext>
            </a:extLst>
          </p:cNvPr>
          <p:cNvSpPr/>
          <p:nvPr/>
        </p:nvSpPr>
        <p:spPr>
          <a:xfrm>
            <a:off x="8130875" y="5267321"/>
            <a:ext cx="32081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</a:rPr>
              <a:t>Rodrigo Rianelly</a:t>
            </a:r>
            <a:endParaRPr lang="pt-BR" sz="3600" b="0" cap="none" spc="0" dirty="0">
              <a:ln w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B884ABC-62C1-46F6-B7FF-A71BEF40F327}"/>
              </a:ext>
            </a:extLst>
          </p:cNvPr>
          <p:cNvSpPr/>
          <p:nvPr/>
        </p:nvSpPr>
        <p:spPr>
          <a:xfrm>
            <a:off x="978357" y="2274838"/>
            <a:ext cx="1023528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0" cap="none" spc="0" dirty="0" err="1">
                <a:ln w="0"/>
              </a:rPr>
              <a:t>Distributed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photovoltaic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generation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impact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on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fault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location</a:t>
            </a:r>
            <a:r>
              <a:rPr lang="pt-BR" sz="4800" b="0" cap="none" spc="0" dirty="0">
                <a:ln w="0"/>
              </a:rPr>
              <a:t> in radial </a:t>
            </a:r>
            <a:r>
              <a:rPr lang="pt-BR" sz="4800" b="0" cap="none" spc="0" dirty="0" err="1">
                <a:ln w="0"/>
              </a:rPr>
              <a:t>distribution</a:t>
            </a:r>
            <a:r>
              <a:rPr lang="pt-BR" sz="4800" b="0" cap="none" spc="0" dirty="0">
                <a:ln w="0"/>
              </a:rPr>
              <a:t> networks</a:t>
            </a:r>
          </a:p>
        </p:txBody>
      </p:sp>
    </p:spTree>
    <p:extLst>
      <p:ext uri="{BB962C8B-B14F-4D97-AF65-F5344CB8AC3E}">
        <p14:creationId xmlns:p14="http://schemas.microsoft.com/office/powerpoint/2010/main" val="3705484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AB7AC-027D-4BFF-ADD5-7B021E22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Loadshape</a:t>
            </a:r>
            <a:r>
              <a:rPr lang="pt-BR" dirty="0"/>
              <a:t> for a </a:t>
            </a:r>
            <a:r>
              <a:rPr lang="pt-BR" dirty="0" err="1"/>
              <a:t>typical</a:t>
            </a:r>
            <a:r>
              <a:rPr lang="pt-BR" dirty="0"/>
              <a:t> </a:t>
            </a:r>
            <a:r>
              <a:rPr lang="pt-BR" dirty="0" err="1"/>
              <a:t>day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season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 x hours)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EF3039-43C2-4160-828E-30F667803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8" y="1831594"/>
            <a:ext cx="5852172" cy="43891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E67C4F-DC74-4F96-A979-E56EC0AC1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1831594"/>
            <a:ext cx="5852172" cy="438912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4ACA98C-8DC1-4651-B93A-DDF5C43CD6F1}"/>
              </a:ext>
            </a:extLst>
          </p:cNvPr>
          <p:cNvSpPr txBox="1">
            <a:spLocks/>
          </p:cNvSpPr>
          <p:nvPr/>
        </p:nvSpPr>
        <p:spPr>
          <a:xfrm>
            <a:off x="2463902" y="1831594"/>
            <a:ext cx="1837509" cy="45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tx1"/>
                </a:solidFill>
                <a:latin typeface="+mn-lt"/>
              </a:rPr>
              <a:t>Spring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4E75496-5A9E-4811-B4A7-F9D957AA233A}"/>
              </a:ext>
            </a:extLst>
          </p:cNvPr>
          <p:cNvSpPr txBox="1">
            <a:spLocks/>
          </p:cNvSpPr>
          <p:nvPr/>
        </p:nvSpPr>
        <p:spPr>
          <a:xfrm>
            <a:off x="8809343" y="1831594"/>
            <a:ext cx="1837509" cy="45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tx1"/>
                </a:solidFill>
                <a:latin typeface="+mn-lt"/>
              </a:rPr>
              <a:t>Summer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F6D880-42BE-493C-829D-AB236D59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361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8B9A3-2ABC-4EAE-AA1A-9D1EE0F7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Loadshape</a:t>
            </a:r>
            <a:r>
              <a:rPr lang="pt-BR" dirty="0"/>
              <a:t> for a </a:t>
            </a:r>
            <a:r>
              <a:rPr lang="pt-BR" dirty="0" err="1"/>
              <a:t>typical</a:t>
            </a:r>
            <a:r>
              <a:rPr lang="pt-BR" dirty="0"/>
              <a:t> </a:t>
            </a:r>
            <a:r>
              <a:rPr lang="pt-BR" dirty="0" err="1"/>
              <a:t>day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season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 x hours)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A2A9DB-E9D5-49BD-8F06-5E6B82B9D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887578"/>
            <a:ext cx="5852172" cy="43891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5A4EE8-09C0-4E13-B765-6C201A214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87578"/>
            <a:ext cx="5852172" cy="438912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AF22894-0747-4AD9-B2B5-F19766BD94AE}"/>
              </a:ext>
            </a:extLst>
          </p:cNvPr>
          <p:cNvSpPr txBox="1">
            <a:spLocks/>
          </p:cNvSpPr>
          <p:nvPr/>
        </p:nvSpPr>
        <p:spPr>
          <a:xfrm>
            <a:off x="2463902" y="1831594"/>
            <a:ext cx="1837509" cy="45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>
                <a:solidFill>
                  <a:schemeClr val="tx1"/>
                </a:solidFill>
                <a:latin typeface="+mn-lt"/>
              </a:rPr>
              <a:t>Autumn</a:t>
            </a:r>
            <a:endParaRPr lang="pt-BR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5A47468-7CEB-4B4B-87B5-13A817F58568}"/>
              </a:ext>
            </a:extLst>
          </p:cNvPr>
          <p:cNvSpPr txBox="1">
            <a:spLocks/>
          </p:cNvSpPr>
          <p:nvPr/>
        </p:nvSpPr>
        <p:spPr>
          <a:xfrm>
            <a:off x="8809343" y="1831594"/>
            <a:ext cx="1837509" cy="45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>
                <a:solidFill>
                  <a:schemeClr val="tx1"/>
                </a:solidFill>
                <a:latin typeface="+mn-lt"/>
              </a:rPr>
              <a:t>Winter</a:t>
            </a:r>
            <a:endParaRPr lang="pt-BR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D5493C-B4C4-4890-842D-DBC90806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070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F9B61-0BA4-4E21-9A72-7B4C4637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r>
              <a:rPr lang="pt-BR" dirty="0"/>
              <a:t> - </a:t>
            </a:r>
            <a:r>
              <a:rPr lang="pt-BR" dirty="0" err="1"/>
              <a:t>voltage</a:t>
            </a: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5E752A7-3D11-4A3B-B6C4-D6F8EFC85016}"/>
              </a:ext>
            </a:extLst>
          </p:cNvPr>
          <p:cNvSpPr txBox="1">
            <a:spLocks/>
          </p:cNvSpPr>
          <p:nvPr/>
        </p:nvSpPr>
        <p:spPr>
          <a:xfrm>
            <a:off x="6755363" y="1984390"/>
            <a:ext cx="3993502" cy="7308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pt-BR" dirty="0" err="1">
                <a:solidFill>
                  <a:schemeClr val="tx1"/>
                </a:solidFill>
              </a:rPr>
              <a:t>Source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voltage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at</a:t>
            </a:r>
            <a:r>
              <a:rPr lang="pt-BR" dirty="0">
                <a:solidFill>
                  <a:schemeClr val="tx1"/>
                </a:solidFill>
              </a:rPr>
              <a:t> 11 </a:t>
            </a:r>
            <a:r>
              <a:rPr lang="pt-BR" dirty="0" err="1">
                <a:solidFill>
                  <a:schemeClr val="tx1"/>
                </a:solidFill>
              </a:rPr>
              <a:t>o’clock</a:t>
            </a:r>
            <a:r>
              <a:rPr lang="pt-BR" dirty="0">
                <a:solidFill>
                  <a:schemeClr val="tx1"/>
                </a:solidFill>
              </a:rPr>
              <a:t> in a </a:t>
            </a:r>
            <a:r>
              <a:rPr lang="pt-BR" dirty="0" err="1">
                <a:solidFill>
                  <a:schemeClr val="tx1"/>
                </a:solidFill>
              </a:rPr>
              <a:t>typical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spring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day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F4F55C1-1727-4C09-93E8-CE1E5ABAF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1" t="7378" r="4416" b="15633"/>
          <a:stretch/>
        </p:blipFill>
        <p:spPr>
          <a:xfrm>
            <a:off x="1013305" y="1984390"/>
            <a:ext cx="4790336" cy="40233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A8DDD-4AC8-4348-BD27-E544604DE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8"/>
          <a:stretch/>
        </p:blipFill>
        <p:spPr>
          <a:xfrm>
            <a:off x="5913028" y="3104996"/>
            <a:ext cx="6278972" cy="178214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37D9C4-BC06-403D-9417-566CACE9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5892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5E752A7-3D11-4A3B-B6C4-D6F8EFC85016}"/>
              </a:ext>
            </a:extLst>
          </p:cNvPr>
          <p:cNvSpPr txBox="1">
            <a:spLocks/>
          </p:cNvSpPr>
          <p:nvPr/>
        </p:nvSpPr>
        <p:spPr>
          <a:xfrm>
            <a:off x="1614104" y="2351219"/>
            <a:ext cx="755780" cy="366924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err="1">
                <a:solidFill>
                  <a:schemeClr val="tx1"/>
                </a:solidFill>
              </a:rPr>
              <a:t>Phase</a:t>
            </a:r>
            <a:r>
              <a:rPr lang="pt-BR" dirty="0">
                <a:solidFill>
                  <a:schemeClr val="tx1"/>
                </a:solidFill>
              </a:rPr>
              <a:t> A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C67B2EB-F98D-45EF-B9C1-8BBCBE52D43F}"/>
              </a:ext>
            </a:extLst>
          </p:cNvPr>
          <p:cNvSpPr txBox="1">
            <a:spLocks/>
          </p:cNvSpPr>
          <p:nvPr/>
        </p:nvSpPr>
        <p:spPr>
          <a:xfrm>
            <a:off x="5340220" y="2351219"/>
            <a:ext cx="755780" cy="366924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err="1">
                <a:solidFill>
                  <a:schemeClr val="tx1"/>
                </a:solidFill>
              </a:rPr>
              <a:t>Phase</a:t>
            </a:r>
            <a:r>
              <a:rPr lang="pt-BR" dirty="0">
                <a:solidFill>
                  <a:schemeClr val="tx1"/>
                </a:solidFill>
              </a:rPr>
              <a:t> B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57DCB63-2BB8-449B-9780-762FD3B1D614}"/>
              </a:ext>
            </a:extLst>
          </p:cNvPr>
          <p:cNvSpPr txBox="1">
            <a:spLocks/>
          </p:cNvSpPr>
          <p:nvPr/>
        </p:nvSpPr>
        <p:spPr>
          <a:xfrm>
            <a:off x="9116632" y="2351219"/>
            <a:ext cx="755780" cy="366924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err="1">
                <a:solidFill>
                  <a:schemeClr val="tx1"/>
                </a:solidFill>
              </a:rPr>
              <a:t>Phase</a:t>
            </a:r>
            <a:r>
              <a:rPr lang="pt-BR" dirty="0">
                <a:solidFill>
                  <a:schemeClr val="tx1"/>
                </a:solidFill>
              </a:rPr>
              <a:t> C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9B168-4A5E-4465-8E03-B3D601F86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6" t="7377" r="7642" b="7377"/>
          <a:stretch/>
        </p:blipFill>
        <p:spPr>
          <a:xfrm>
            <a:off x="450795" y="2738887"/>
            <a:ext cx="3838178" cy="32241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4355EBB-FF3D-4E77-847C-A1B6C4D2F6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6" t="7377" r="7642" b="5676"/>
          <a:stretch/>
        </p:blipFill>
        <p:spPr>
          <a:xfrm>
            <a:off x="4158781" y="2728515"/>
            <a:ext cx="3874439" cy="331955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6F180C3-8573-4DDF-AAB6-5B5E82ADD8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6" t="7377" r="7642" b="7377"/>
          <a:stretch/>
        </p:blipFill>
        <p:spPr>
          <a:xfrm>
            <a:off x="7940975" y="2738887"/>
            <a:ext cx="3862874" cy="3244906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7B8041-7EC1-438C-9DB6-E238C84B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4F5568E-12CD-4D6D-A5C9-8B6C86B00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r>
              <a:rPr lang="pt-BR" dirty="0"/>
              <a:t> – </a:t>
            </a:r>
            <a:r>
              <a:rPr lang="pt-BR" dirty="0" err="1"/>
              <a:t>voltage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) – </a:t>
            </a:r>
            <a:r>
              <a:rPr lang="pt-BR" dirty="0" err="1"/>
              <a:t>minimum</a:t>
            </a:r>
            <a:r>
              <a:rPr lang="pt-BR" dirty="0"/>
              <a:t> </a:t>
            </a:r>
            <a:r>
              <a:rPr lang="pt-BR" dirty="0" err="1"/>
              <a:t>load</a:t>
            </a:r>
            <a:r>
              <a:rPr lang="pt-BR" dirty="0"/>
              <a:t> – 3h (</a:t>
            </a:r>
            <a:r>
              <a:rPr lang="pt-BR" dirty="0" err="1"/>
              <a:t>spring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766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F9B61-0BA4-4E21-9A72-7B4C4637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r>
              <a:rPr lang="pt-BR" dirty="0"/>
              <a:t> – </a:t>
            </a:r>
            <a:r>
              <a:rPr lang="pt-BR" dirty="0" err="1"/>
              <a:t>voltage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) – </a:t>
            </a:r>
            <a:r>
              <a:rPr lang="pt-BR" dirty="0" err="1"/>
              <a:t>maximum</a:t>
            </a:r>
            <a:r>
              <a:rPr lang="pt-BR" dirty="0"/>
              <a:t> </a:t>
            </a:r>
            <a:r>
              <a:rPr lang="pt-BR" dirty="0" err="1"/>
              <a:t>load</a:t>
            </a:r>
            <a:r>
              <a:rPr lang="pt-BR" dirty="0"/>
              <a:t> – 15h (</a:t>
            </a:r>
            <a:r>
              <a:rPr lang="pt-BR" dirty="0" err="1"/>
              <a:t>summer</a:t>
            </a:r>
            <a:r>
              <a:rPr lang="pt-BR" dirty="0"/>
              <a:t>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57DCB63-2BB8-449B-9780-762FD3B1D614}"/>
              </a:ext>
            </a:extLst>
          </p:cNvPr>
          <p:cNvSpPr txBox="1">
            <a:spLocks/>
          </p:cNvSpPr>
          <p:nvPr/>
        </p:nvSpPr>
        <p:spPr>
          <a:xfrm>
            <a:off x="9181322" y="2351219"/>
            <a:ext cx="755780" cy="366924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err="1">
                <a:solidFill>
                  <a:schemeClr val="tx1"/>
                </a:solidFill>
              </a:rPr>
              <a:t>Phase</a:t>
            </a:r>
            <a:r>
              <a:rPr lang="pt-BR" dirty="0">
                <a:solidFill>
                  <a:schemeClr val="tx1"/>
                </a:solidFill>
              </a:rPr>
              <a:t> C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190744B-1E8E-4A89-BD18-2D1B9C8EE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6" t="7377" r="9237" b="7377"/>
          <a:stretch/>
        </p:blipFill>
        <p:spPr>
          <a:xfrm>
            <a:off x="468085" y="2755464"/>
            <a:ext cx="3757775" cy="322416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F17E4E4-C9E6-43E4-95DF-89B727516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6" t="7377" r="9237" b="5676"/>
          <a:stretch/>
        </p:blipFill>
        <p:spPr>
          <a:xfrm>
            <a:off x="7954347" y="2718143"/>
            <a:ext cx="3769568" cy="329880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B52DDD6-2AD6-40DA-A26C-BF5F3DF6E3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6" t="7377" r="9237" b="7377"/>
          <a:stretch/>
        </p:blipFill>
        <p:spPr>
          <a:xfrm>
            <a:off x="4208369" y="2718143"/>
            <a:ext cx="3757773" cy="3224160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2DBBA9A0-D084-4863-9639-E3E33267A461}"/>
              </a:ext>
            </a:extLst>
          </p:cNvPr>
          <p:cNvSpPr txBox="1">
            <a:spLocks/>
          </p:cNvSpPr>
          <p:nvPr/>
        </p:nvSpPr>
        <p:spPr>
          <a:xfrm>
            <a:off x="1614104" y="2351219"/>
            <a:ext cx="755780" cy="366924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err="1">
                <a:solidFill>
                  <a:schemeClr val="tx1"/>
                </a:solidFill>
              </a:rPr>
              <a:t>Phase</a:t>
            </a:r>
            <a:r>
              <a:rPr lang="pt-BR" dirty="0">
                <a:solidFill>
                  <a:schemeClr val="tx1"/>
                </a:solidFill>
              </a:rPr>
              <a:t> A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522D965-2EF1-4FBF-996E-17B18CAED4AC}"/>
              </a:ext>
            </a:extLst>
          </p:cNvPr>
          <p:cNvSpPr txBox="1">
            <a:spLocks/>
          </p:cNvSpPr>
          <p:nvPr/>
        </p:nvSpPr>
        <p:spPr>
          <a:xfrm>
            <a:off x="5340220" y="2351219"/>
            <a:ext cx="755780" cy="366924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 err="1">
                <a:solidFill>
                  <a:schemeClr val="tx1"/>
                </a:solidFill>
              </a:rPr>
              <a:t>Phase</a:t>
            </a:r>
            <a:r>
              <a:rPr lang="pt-BR" dirty="0">
                <a:solidFill>
                  <a:schemeClr val="tx1"/>
                </a:solidFill>
              </a:rPr>
              <a:t> B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0FD31FDF-C6FC-4BB1-BC95-4EE257B666B4}"/>
              </a:ext>
            </a:extLst>
          </p:cNvPr>
          <p:cNvSpPr txBox="1">
            <a:spLocks/>
          </p:cNvSpPr>
          <p:nvPr/>
        </p:nvSpPr>
        <p:spPr>
          <a:xfrm>
            <a:off x="9116632" y="2351219"/>
            <a:ext cx="755780" cy="3669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62B588-91A9-4C55-8527-67B54B89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479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2713EAE-1688-4234-9C71-5BFF3A62D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68" y="1845548"/>
            <a:ext cx="5852172" cy="43891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AF42BC-EB17-4B1F-82B3-5A26BF88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Photovoltaic</a:t>
            </a:r>
            <a:r>
              <a:rPr lang="pt-BR" dirty="0"/>
              <a:t> systems </a:t>
            </a:r>
            <a:r>
              <a:rPr lang="pt-BR" dirty="0" err="1"/>
              <a:t>dimensioning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OpenDSS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8FD0F3-724A-45F3-BCBA-FA7BEF0E4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02"/>
          <a:stretch/>
        </p:blipFill>
        <p:spPr>
          <a:xfrm>
            <a:off x="87085" y="1802675"/>
            <a:ext cx="6008915" cy="407561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015E7D3-5A5E-4C01-A9E8-C33C72DDCE40}"/>
              </a:ext>
            </a:extLst>
          </p:cNvPr>
          <p:cNvSpPr txBox="1">
            <a:spLocks/>
          </p:cNvSpPr>
          <p:nvPr/>
        </p:nvSpPr>
        <p:spPr>
          <a:xfrm>
            <a:off x="2788295" y="5943602"/>
            <a:ext cx="1184991" cy="342123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</a:rPr>
              <a:t>[EPRI 2011]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D762BB-0347-4B13-B439-6D85F720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5609A47-D39D-454C-8A18-0258805F5E7B}"/>
              </a:ext>
            </a:extLst>
          </p:cNvPr>
          <p:cNvSpPr txBox="1"/>
          <p:nvPr/>
        </p:nvSpPr>
        <p:spPr>
          <a:xfrm>
            <a:off x="8319801" y="1987289"/>
            <a:ext cx="147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W/m² x hours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ACF561B-07E5-4242-8C25-6641BFA41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68" y="1845547"/>
            <a:ext cx="5852172" cy="438912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17E7EDF-547F-4F78-8AEC-2804F80A1172}"/>
              </a:ext>
            </a:extLst>
          </p:cNvPr>
          <p:cNvSpPr txBox="1"/>
          <p:nvPr/>
        </p:nvSpPr>
        <p:spPr>
          <a:xfrm>
            <a:off x="8496933" y="1987289"/>
            <a:ext cx="112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°C x hours</a:t>
            </a:r>
          </a:p>
        </p:txBody>
      </p:sp>
    </p:spTree>
    <p:extLst>
      <p:ext uri="{BB962C8B-B14F-4D97-AF65-F5344CB8AC3E}">
        <p14:creationId xmlns:p14="http://schemas.microsoft.com/office/powerpoint/2010/main" val="70891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7DFEA-4CD1-480C-BB0B-5D7A0AFB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photovoltaic</a:t>
            </a:r>
            <a:r>
              <a:rPr lang="pt-BR" dirty="0"/>
              <a:t> </a:t>
            </a:r>
            <a:r>
              <a:rPr lang="pt-BR" dirty="0" err="1"/>
              <a:t>generation</a:t>
            </a:r>
            <a:r>
              <a:rPr lang="pt-BR" dirty="0"/>
              <a:t> </a:t>
            </a:r>
            <a:r>
              <a:rPr lang="pt-BR" dirty="0" err="1"/>
              <a:t>proposed</a:t>
            </a:r>
            <a:r>
              <a:rPr lang="pt-BR" dirty="0"/>
              <a:t> cases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51D5777-3541-4EC4-B808-7873C970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16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500EFA-F91C-4D2C-B145-3E96C6F0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92" y="2032589"/>
            <a:ext cx="5448816" cy="40866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4B854F-7EA4-488A-8DD6-B2C35352C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592" y="2032588"/>
            <a:ext cx="5448816" cy="40866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E2220A-5EC5-4953-B2D1-7D7499575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92" y="2032587"/>
            <a:ext cx="5448816" cy="40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6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818D8-5AE3-442F-B1B6-45F6C96D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Penetration</a:t>
            </a:r>
            <a:r>
              <a:rPr lang="pt-BR" dirty="0"/>
              <a:t> </a:t>
            </a:r>
            <a:r>
              <a:rPr lang="pt-BR" dirty="0" err="1"/>
              <a:t>limit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96FBED-8FE1-4225-8F69-2A4E39108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ckt24 case,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penetration</a:t>
            </a:r>
            <a:r>
              <a:rPr lang="pt-BR" dirty="0"/>
              <a:t> </a:t>
            </a:r>
            <a:r>
              <a:rPr lang="pt-BR" dirty="0" err="1"/>
              <a:t>limit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decided</a:t>
            </a:r>
            <a:r>
              <a:rPr lang="pt-BR" dirty="0"/>
              <a:t> </a:t>
            </a:r>
            <a:r>
              <a:rPr lang="pt-BR" dirty="0" err="1"/>
              <a:t>mainly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comparing</a:t>
            </a:r>
            <a:r>
              <a:rPr lang="pt-BR" dirty="0"/>
              <a:t> </a:t>
            </a:r>
            <a:r>
              <a:rPr lang="pt-BR" dirty="0" err="1"/>
              <a:t>voltage</a:t>
            </a:r>
            <a:r>
              <a:rPr lang="pt-BR" dirty="0"/>
              <a:t> </a:t>
            </a:r>
            <a:r>
              <a:rPr lang="pt-BR" dirty="0" err="1"/>
              <a:t>variation</a:t>
            </a:r>
            <a:r>
              <a:rPr lang="pt-BR" dirty="0"/>
              <a:t> </a:t>
            </a:r>
            <a:r>
              <a:rPr lang="pt-BR" dirty="0" err="1"/>
              <a:t>amongst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buses</a:t>
            </a:r>
            <a:r>
              <a:rPr lang="pt-BR" dirty="0"/>
              <a:t>. A </a:t>
            </a:r>
            <a:r>
              <a:rPr lang="pt-BR" dirty="0" err="1"/>
              <a:t>comparison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done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pu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buses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case </a:t>
            </a:r>
            <a:r>
              <a:rPr lang="pt-BR" dirty="0" err="1"/>
              <a:t>with</a:t>
            </a:r>
            <a:r>
              <a:rPr lang="pt-BR" dirty="0"/>
              <a:t> no PV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PVSystem</a:t>
            </a:r>
            <a:r>
              <a:rPr lang="pt-BR" dirty="0"/>
              <a:t> cases, in </a:t>
            </a:r>
            <a:r>
              <a:rPr lang="pt-BR" dirty="0" err="1"/>
              <a:t>different</a:t>
            </a:r>
            <a:r>
              <a:rPr lang="pt-BR" dirty="0"/>
              <a:t> hours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seasons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Case </a:t>
            </a:r>
            <a:r>
              <a:rPr lang="pt-BR" dirty="0" err="1"/>
              <a:t>with</a:t>
            </a:r>
            <a:r>
              <a:rPr lang="pt-BR" dirty="0"/>
              <a:t> 1 </a:t>
            </a:r>
            <a:r>
              <a:rPr lang="pt-BR" dirty="0" err="1"/>
              <a:t>PVSytem</a:t>
            </a:r>
            <a:r>
              <a:rPr lang="pt-BR" dirty="0"/>
              <a:t>: 8.5 MW.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Case </a:t>
            </a:r>
            <a:r>
              <a:rPr lang="pt-BR" dirty="0" err="1"/>
              <a:t>with</a:t>
            </a:r>
            <a:r>
              <a:rPr lang="pt-BR" dirty="0"/>
              <a:t> 5 </a:t>
            </a:r>
            <a:r>
              <a:rPr lang="pt-BR" dirty="0" err="1"/>
              <a:t>PVSystems</a:t>
            </a:r>
            <a:r>
              <a:rPr lang="pt-BR" dirty="0"/>
              <a:t>: 1.5 MW </a:t>
            </a:r>
            <a:r>
              <a:rPr lang="pt-BR" dirty="0" err="1"/>
              <a:t>each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Case </a:t>
            </a:r>
            <a:r>
              <a:rPr lang="pt-BR" dirty="0" err="1"/>
              <a:t>with</a:t>
            </a:r>
            <a:r>
              <a:rPr lang="pt-BR" dirty="0"/>
              <a:t> 339 </a:t>
            </a:r>
            <a:r>
              <a:rPr lang="pt-BR" dirty="0" err="1"/>
              <a:t>PVSystems</a:t>
            </a:r>
            <a:r>
              <a:rPr lang="pt-BR" dirty="0"/>
              <a:t>: 15 kW </a:t>
            </a:r>
            <a:r>
              <a:rPr lang="pt-BR" dirty="0" err="1"/>
              <a:t>each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37B3E6-6152-4144-B8D1-5134D17C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55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DDE7F4-FF88-4B07-A9DA-6830FA886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71" y="2001774"/>
            <a:ext cx="4887218" cy="40816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5A18D7-CF60-410B-87BC-2362A28C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Difference</a:t>
            </a:r>
            <a:r>
              <a:rPr lang="pt-BR" dirty="0"/>
              <a:t> in </a:t>
            </a:r>
            <a:r>
              <a:rPr lang="pt-BR" dirty="0" err="1"/>
              <a:t>power</a:t>
            </a:r>
            <a:r>
              <a:rPr lang="pt-BR" dirty="0"/>
              <a:t> </a:t>
            </a:r>
            <a:r>
              <a:rPr lang="pt-BR" dirty="0" err="1"/>
              <a:t>flow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E1A5E4-D5E8-4BF3-A266-0BF04C5D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AF3D0A6-21F8-4A41-9BC4-A5DB8FB2C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72" y="2001775"/>
            <a:ext cx="4887217" cy="40816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41D68B3-B827-48AE-9071-7281CBB9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72" y="2001776"/>
            <a:ext cx="4887217" cy="4081631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D0D896F3-1887-4603-B183-2D5229C23639}"/>
              </a:ext>
            </a:extLst>
          </p:cNvPr>
          <p:cNvSpPr/>
          <p:nvPr/>
        </p:nvSpPr>
        <p:spPr>
          <a:xfrm>
            <a:off x="513183" y="2967134"/>
            <a:ext cx="2631233" cy="9237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Case </a:t>
            </a:r>
            <a:r>
              <a:rPr lang="pt-BR" sz="2800" dirty="0" err="1"/>
              <a:t>with</a:t>
            </a:r>
            <a:r>
              <a:rPr lang="pt-BR" sz="2800" dirty="0"/>
              <a:t> 1 PV system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51095EE-8AA2-4CCA-B9C2-80AABB1B5D9B}"/>
              </a:ext>
            </a:extLst>
          </p:cNvPr>
          <p:cNvSpPr/>
          <p:nvPr/>
        </p:nvSpPr>
        <p:spPr>
          <a:xfrm>
            <a:off x="520335" y="2967133"/>
            <a:ext cx="2631233" cy="9237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Case </a:t>
            </a:r>
            <a:r>
              <a:rPr lang="pt-BR" sz="2800" dirty="0" err="1"/>
              <a:t>with</a:t>
            </a:r>
            <a:r>
              <a:rPr lang="pt-BR" sz="2800" dirty="0"/>
              <a:t> 5 PV systems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48DB623-B18D-4277-A539-1739C23F6A65}"/>
              </a:ext>
            </a:extLst>
          </p:cNvPr>
          <p:cNvSpPr/>
          <p:nvPr/>
        </p:nvSpPr>
        <p:spPr>
          <a:xfrm>
            <a:off x="506031" y="2967133"/>
            <a:ext cx="2631233" cy="9237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Case </a:t>
            </a:r>
            <a:r>
              <a:rPr lang="pt-BR" sz="2800" dirty="0" err="1"/>
              <a:t>with</a:t>
            </a:r>
            <a:r>
              <a:rPr lang="pt-BR" sz="2800" dirty="0"/>
              <a:t> 339 PV systems</a:t>
            </a:r>
          </a:p>
        </p:txBody>
      </p:sp>
    </p:spTree>
    <p:extLst>
      <p:ext uri="{BB962C8B-B14F-4D97-AF65-F5344CB8AC3E}">
        <p14:creationId xmlns:p14="http://schemas.microsoft.com/office/powerpoint/2010/main" val="136275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3B077-1910-414F-BB4D-E2571DE7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Buses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OpenDSS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0DAA36-6711-4A58-ADE0-6AFCE7C5C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3"/>
          <a:stretch/>
        </p:blipFill>
        <p:spPr>
          <a:xfrm>
            <a:off x="7592011" y="1950722"/>
            <a:ext cx="1503501" cy="3835019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B60D36-EB79-4DEF-803A-35D78D29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950722"/>
            <a:ext cx="4043887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Buses</a:t>
            </a:r>
            <a:r>
              <a:rPr lang="pt-BR" dirty="0"/>
              <a:t> are </a:t>
            </a:r>
            <a:r>
              <a:rPr lang="pt-BR" dirty="0" err="1"/>
              <a:t>infinite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OpenDSS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node 0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connected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ground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default.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are </a:t>
            </a:r>
            <a:r>
              <a:rPr lang="pt-BR" dirty="0" err="1"/>
              <a:t>created</a:t>
            </a:r>
            <a:r>
              <a:rPr lang="pt-BR" dirty="0"/>
              <a:t> as </a:t>
            </a:r>
            <a:r>
              <a:rPr lang="pt-BR" dirty="0" err="1"/>
              <a:t>parameters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element</a:t>
            </a:r>
            <a:r>
              <a:rPr lang="pt-BR" dirty="0"/>
              <a:t> (</a:t>
            </a:r>
            <a:r>
              <a:rPr lang="pt-BR" dirty="0" err="1"/>
              <a:t>generator</a:t>
            </a:r>
            <a:r>
              <a:rPr lang="pt-BR" dirty="0"/>
              <a:t>, </a:t>
            </a:r>
            <a:r>
              <a:rPr lang="pt-BR" dirty="0" err="1"/>
              <a:t>transformer</a:t>
            </a:r>
            <a:r>
              <a:rPr lang="pt-BR" dirty="0"/>
              <a:t>, </a:t>
            </a:r>
            <a:r>
              <a:rPr lang="pt-BR" dirty="0" err="1"/>
              <a:t>line</a:t>
            </a:r>
            <a:r>
              <a:rPr lang="pt-BR" dirty="0"/>
              <a:t>, </a:t>
            </a:r>
            <a:r>
              <a:rPr lang="pt-BR" dirty="0" err="1"/>
              <a:t>load</a:t>
            </a:r>
            <a:r>
              <a:rPr lang="pt-BR" dirty="0"/>
              <a:t>...)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E453A-DE74-49FA-98E6-D9C00504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811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0F91F-A36D-4D2D-B40D-C060ABB0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Introduction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38CCD2-0968-4D35-ABA2-CCC26A05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[</a:t>
            </a:r>
            <a:r>
              <a:rPr lang="pt-BR" dirty="0" err="1"/>
              <a:t>Kumar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Saxena</a:t>
            </a:r>
            <a:r>
              <a:rPr lang="pt-BR" dirty="0"/>
              <a:t> 2016],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addition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photovoltaic</a:t>
            </a:r>
            <a:r>
              <a:rPr lang="pt-BR" dirty="0"/>
              <a:t> </a:t>
            </a:r>
            <a:r>
              <a:rPr lang="pt-BR" dirty="0" err="1"/>
              <a:t>generation</a:t>
            </a:r>
            <a:r>
              <a:rPr lang="pt-BR" dirty="0"/>
              <a:t> in a radial </a:t>
            </a:r>
            <a:r>
              <a:rPr lang="pt-BR" dirty="0" err="1"/>
              <a:t>distribution</a:t>
            </a:r>
            <a:r>
              <a:rPr lang="pt-BR" dirty="0"/>
              <a:t> network </a:t>
            </a:r>
            <a:r>
              <a:rPr lang="pt-BR" dirty="0" err="1"/>
              <a:t>results</a:t>
            </a:r>
            <a:r>
              <a:rPr lang="pt-BR" dirty="0"/>
              <a:t> in </a:t>
            </a:r>
            <a:r>
              <a:rPr lang="pt-BR" dirty="0" err="1"/>
              <a:t>numerous</a:t>
            </a:r>
            <a:r>
              <a:rPr lang="pt-BR" dirty="0"/>
              <a:t> </a:t>
            </a:r>
            <a:r>
              <a:rPr lang="pt-BR" dirty="0" err="1"/>
              <a:t>technical</a:t>
            </a:r>
            <a:r>
              <a:rPr lang="pt-BR" dirty="0"/>
              <a:t> </a:t>
            </a:r>
            <a:r>
              <a:rPr lang="pt-BR" dirty="0" err="1"/>
              <a:t>challenges</a:t>
            </a:r>
            <a:r>
              <a:rPr lang="pt-BR" dirty="0"/>
              <a:t> for its </a:t>
            </a:r>
            <a:r>
              <a:rPr lang="pt-BR" dirty="0" err="1"/>
              <a:t>operation</a:t>
            </a:r>
            <a:r>
              <a:rPr lang="pt-BR" dirty="0"/>
              <a:t>,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them</a:t>
            </a:r>
            <a:r>
              <a:rPr lang="pt-BR" dirty="0"/>
              <a:t> </a:t>
            </a:r>
            <a:r>
              <a:rPr lang="pt-BR" dirty="0" err="1"/>
              <a:t>being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Changes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current</a:t>
            </a:r>
            <a:r>
              <a:rPr lang="pt-BR" dirty="0"/>
              <a:t>, short </a:t>
            </a:r>
            <a:r>
              <a:rPr lang="pt-BR" dirty="0" err="1"/>
              <a:t>circuit</a:t>
            </a:r>
            <a:r>
              <a:rPr lang="pt-BR" dirty="0"/>
              <a:t> </a:t>
            </a:r>
            <a:r>
              <a:rPr lang="pt-BR" dirty="0" err="1"/>
              <a:t>power</a:t>
            </a:r>
            <a:r>
              <a:rPr lang="pt-BR" dirty="0"/>
              <a:t>, </a:t>
            </a:r>
            <a:r>
              <a:rPr lang="pt-BR" dirty="0" err="1"/>
              <a:t>impedance</a:t>
            </a:r>
            <a:r>
              <a:rPr lang="pt-BR" dirty="0"/>
              <a:t> relay </a:t>
            </a:r>
            <a:r>
              <a:rPr lang="pt-BR" dirty="0" err="1"/>
              <a:t>reach</a:t>
            </a:r>
            <a:r>
              <a:rPr lang="pt-BR" dirty="0"/>
              <a:t>, </a:t>
            </a:r>
            <a:r>
              <a:rPr lang="pt-BR" dirty="0" err="1"/>
              <a:t>voltage</a:t>
            </a:r>
            <a:r>
              <a:rPr lang="pt-BR" dirty="0"/>
              <a:t> profile.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Islanding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reverse </a:t>
            </a:r>
            <a:r>
              <a:rPr lang="pt-BR" dirty="0" err="1"/>
              <a:t>power</a:t>
            </a:r>
            <a:r>
              <a:rPr lang="pt-BR" dirty="0"/>
              <a:t> </a:t>
            </a:r>
            <a:r>
              <a:rPr lang="pt-BR" dirty="0" err="1"/>
              <a:t>flow</a:t>
            </a:r>
            <a:r>
              <a:rPr lang="pt-BR" dirty="0"/>
              <a:t> </a:t>
            </a:r>
            <a:r>
              <a:rPr lang="pt-BR" dirty="0" err="1"/>
              <a:t>become</a:t>
            </a:r>
            <a:r>
              <a:rPr lang="pt-BR" dirty="0"/>
              <a:t> a problem.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Coordination</a:t>
            </a:r>
            <a:r>
              <a:rPr lang="pt-BR" dirty="0"/>
              <a:t> </a:t>
            </a:r>
            <a:r>
              <a:rPr lang="pt-BR" dirty="0" err="1"/>
              <a:t>becomes</a:t>
            </a:r>
            <a:r>
              <a:rPr lang="pt-BR" dirty="0"/>
              <a:t> </a:t>
            </a:r>
            <a:r>
              <a:rPr lang="pt-BR" dirty="0" err="1"/>
              <a:t>disrupted</a:t>
            </a:r>
            <a:r>
              <a:rPr lang="pt-BR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Modern</a:t>
            </a:r>
            <a:r>
              <a:rPr lang="pt-BR" dirty="0"/>
              <a:t> approaches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 in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scenario</a:t>
            </a:r>
            <a:r>
              <a:rPr lang="pt-BR" dirty="0"/>
              <a:t> are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power</a:t>
            </a:r>
            <a:r>
              <a:rPr lang="pt-BR" dirty="0"/>
              <a:t> </a:t>
            </a:r>
            <a:r>
              <a:rPr lang="pt-BR" dirty="0" err="1"/>
              <a:t>frequency</a:t>
            </a:r>
            <a:r>
              <a:rPr lang="pt-BR" dirty="0"/>
              <a:t>, </a:t>
            </a:r>
            <a:r>
              <a:rPr lang="pt-BR" dirty="0" err="1"/>
              <a:t>travelling</a:t>
            </a:r>
            <a:r>
              <a:rPr lang="pt-BR" dirty="0"/>
              <a:t> </a:t>
            </a:r>
            <a:r>
              <a:rPr lang="pt-BR" dirty="0" err="1"/>
              <a:t>waves</a:t>
            </a:r>
            <a:r>
              <a:rPr lang="pt-BR" dirty="0"/>
              <a:t>, </a:t>
            </a:r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injection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6B43378-6322-4594-B07F-88C89B54E20F}"/>
              </a:ext>
            </a:extLst>
          </p:cNvPr>
          <p:cNvSpPr txBox="1">
            <a:spLocks/>
          </p:cNvSpPr>
          <p:nvPr/>
        </p:nvSpPr>
        <p:spPr>
          <a:xfrm>
            <a:off x="1097280" y="5759671"/>
            <a:ext cx="10058400" cy="6038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1600" i="1" dirty="0">
              <a:solidFill>
                <a:srgbClr val="0070C0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515F3B-996B-44AC-AE1B-17D8D605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258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4BC4E-48EF-4B56-BB91-0880F0D7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elements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977B593-6466-4218-BBF6-36519EB6FBEC}"/>
              </a:ext>
            </a:extLst>
          </p:cNvPr>
          <p:cNvSpPr txBox="1"/>
          <p:nvPr/>
        </p:nvSpPr>
        <p:spPr>
          <a:xfrm>
            <a:off x="1472979" y="572755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r>
              <a:rPr lang="el-GR" dirty="0"/>
              <a:t>φ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4C043E-9E30-4B3B-8BED-31740D3ECC4D}"/>
              </a:ext>
            </a:extLst>
          </p:cNvPr>
          <p:cNvSpPr txBox="1"/>
          <p:nvPr/>
        </p:nvSpPr>
        <p:spPr>
          <a:xfrm>
            <a:off x="2945385" y="572755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r>
              <a:rPr lang="el-GR" dirty="0"/>
              <a:t>φ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898734-88F9-4CC6-BDCB-FA744D12DD2A}"/>
              </a:ext>
            </a:extLst>
          </p:cNvPr>
          <p:cNvSpPr txBox="1"/>
          <p:nvPr/>
        </p:nvSpPr>
        <p:spPr>
          <a:xfrm>
            <a:off x="4526204" y="57275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r>
              <a:rPr lang="el-GR" dirty="0"/>
              <a:t>φ</a:t>
            </a:r>
            <a:r>
              <a:rPr lang="pt-BR" dirty="0"/>
              <a:t>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EDCE27-6462-4FC7-A8AD-75A0B3EF74B0}"/>
              </a:ext>
            </a:extLst>
          </p:cNvPr>
          <p:cNvSpPr txBox="1"/>
          <p:nvPr/>
        </p:nvSpPr>
        <p:spPr>
          <a:xfrm>
            <a:off x="6049566" y="572755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  <a:r>
              <a:rPr lang="el-GR" dirty="0"/>
              <a:t>φ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075BF71-D3ED-4A3F-B08A-D3BCB99A1633}"/>
              </a:ext>
            </a:extLst>
          </p:cNvPr>
          <p:cNvSpPr txBox="1"/>
          <p:nvPr/>
        </p:nvSpPr>
        <p:spPr>
          <a:xfrm>
            <a:off x="8788281" y="57275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  <a:r>
              <a:rPr lang="el-GR" dirty="0"/>
              <a:t>φ</a:t>
            </a:r>
            <a:r>
              <a:rPr lang="pt-BR" dirty="0"/>
              <a:t>T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7711850-3D52-46FD-A8BA-86CB7C759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47" b="4405"/>
          <a:stretch/>
        </p:blipFill>
        <p:spPr>
          <a:xfrm>
            <a:off x="854392" y="1832537"/>
            <a:ext cx="10544175" cy="379984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BBFCF5-948D-4E10-A008-3ECB9A74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12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BE940-ECD6-4BD0-AF5F-C85CAEFD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LG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phase</a:t>
            </a:r>
            <a:r>
              <a:rPr lang="pt-BR" dirty="0"/>
              <a:t> B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resistances</a:t>
            </a:r>
            <a:r>
              <a:rPr lang="pt-BR" dirty="0"/>
              <a:t> – </a:t>
            </a:r>
            <a:r>
              <a:rPr lang="pt-BR" dirty="0" err="1"/>
              <a:t>voltage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)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8C0779-93D4-457A-998C-144455B6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21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4523D8-3AA4-40F8-8AA6-F66B611E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0" y="1940707"/>
            <a:ext cx="5566298" cy="41747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26AC30-AF19-4422-A5EF-37EF4DBE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382" y="1940707"/>
            <a:ext cx="5566298" cy="41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7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75C05-BC0A-4466-96C4-EED963AB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EPRI ckt24 </a:t>
            </a:r>
            <a:r>
              <a:rPr lang="pt-BR" dirty="0" err="1"/>
              <a:t>separation</a:t>
            </a:r>
            <a:r>
              <a:rPr lang="pt-BR" dirty="0"/>
              <a:t> in zones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B301F6-BB79-4836-B5E3-2B78B875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22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41BAFF-8AA1-4120-8BD1-5906B4C1F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11442" r="80" b="10277"/>
          <a:stretch/>
        </p:blipFill>
        <p:spPr>
          <a:xfrm>
            <a:off x="3038954" y="1978719"/>
            <a:ext cx="6114091" cy="41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0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9F3F1-26BB-4113-8F97-2CE7EA9D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extracted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simulations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21A831-7BD5-423C-B0DB-87D970E3A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i="1" dirty="0"/>
              <a:t> </a:t>
            </a:r>
            <a:r>
              <a:rPr lang="pt-BR" dirty="0" err="1"/>
              <a:t>Labels</a:t>
            </a:r>
            <a:r>
              <a:rPr lang="pt-BR" dirty="0"/>
              <a:t>:</a:t>
            </a:r>
            <a:endParaRPr lang="pt-BR" i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i="1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type</a:t>
            </a:r>
            <a:r>
              <a:rPr lang="pt-BR" dirty="0"/>
              <a:t>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season</a:t>
            </a:r>
            <a:r>
              <a:rPr lang="pt-BR" dirty="0"/>
              <a:t>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hour;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bus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ocurred</a:t>
            </a:r>
            <a:r>
              <a:rPr lang="pt-BR" dirty="0"/>
              <a:t>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coordinates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bus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ocurred</a:t>
            </a:r>
            <a:r>
              <a:rPr lang="pt-BR" dirty="0"/>
              <a:t>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zone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occurred</a:t>
            </a:r>
            <a:r>
              <a:rPr lang="pt-BR" dirty="0"/>
              <a:t>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phase</a:t>
            </a:r>
            <a:r>
              <a:rPr lang="pt-BR" dirty="0"/>
              <a:t>(s) </a:t>
            </a:r>
            <a:r>
              <a:rPr lang="pt-BR" dirty="0" err="1"/>
              <a:t>involved</a:t>
            </a:r>
            <a:r>
              <a:rPr lang="pt-BR" dirty="0"/>
              <a:t> </a:t>
            </a:r>
            <a:r>
              <a:rPr lang="pt-BR" dirty="0" err="1"/>
              <a:t>into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(</a:t>
            </a:r>
            <a:r>
              <a:rPr lang="pt-BR" dirty="0" err="1"/>
              <a:t>when</a:t>
            </a:r>
            <a:r>
              <a:rPr lang="pt-BR" dirty="0"/>
              <a:t> </a:t>
            </a:r>
            <a:r>
              <a:rPr lang="pt-BR" dirty="0" err="1"/>
              <a:t>necessary</a:t>
            </a:r>
            <a:r>
              <a:rPr lang="pt-BR" dirty="0"/>
              <a:t>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i="1" dirty="0"/>
              <a:t> </a:t>
            </a:r>
            <a:r>
              <a:rPr lang="pt-BR" dirty="0" err="1"/>
              <a:t>Results</a:t>
            </a:r>
            <a:r>
              <a:rPr lang="pt-BR" dirty="0"/>
              <a:t>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 err="1"/>
              <a:t>Voltages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currents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substation</a:t>
            </a:r>
            <a:r>
              <a:rPr lang="pt-BR" dirty="0"/>
              <a:t> </a:t>
            </a:r>
            <a:r>
              <a:rPr lang="pt-BR" dirty="0" err="1"/>
              <a:t>transformer</a:t>
            </a:r>
            <a:r>
              <a:rPr lang="pt-BR" dirty="0"/>
              <a:t>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71A9A1-0225-42F6-9103-B83832A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998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D256E-DEFD-40B7-BF03-5D81FFF1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detection</a:t>
            </a:r>
            <a:r>
              <a:rPr lang="pt-BR" dirty="0"/>
              <a:t> </a:t>
            </a:r>
            <a:r>
              <a:rPr lang="pt-BR" dirty="0" err="1"/>
              <a:t>MLPs</a:t>
            </a:r>
            <a:r>
              <a:rPr lang="pt-BR" dirty="0"/>
              <a:t> performance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15B1BB-9458-4FB9-BD82-F6D4891E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24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DD3DA8-4EB2-4718-88B8-860A53157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24" y="2203097"/>
            <a:ext cx="63627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98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ACD31-8F91-41D7-8876-9EB01292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MLPs</a:t>
            </a:r>
            <a:r>
              <a:rPr lang="pt-BR" dirty="0"/>
              <a:t> performance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C9BA64-B7DD-48BB-9DE5-871FE689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25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C5FFD9-B0A6-4809-8F40-7A11E5B7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26" y="2056305"/>
            <a:ext cx="9046347" cy="408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9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13AC6-8273-47BA-9B07-CF5AE433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resistance</a:t>
            </a:r>
            <a:r>
              <a:rPr lang="pt-BR" dirty="0"/>
              <a:t> </a:t>
            </a:r>
            <a:r>
              <a:rPr lang="pt-BR" dirty="0" err="1"/>
              <a:t>MLPs</a:t>
            </a:r>
            <a:r>
              <a:rPr lang="pt-BR" dirty="0"/>
              <a:t> performance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508284-21E4-4EBF-A562-993492EC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26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DBCB8-EC6D-49D5-81B3-558C75E9A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78" y="1889974"/>
            <a:ext cx="6402603" cy="44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32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753232-E822-4092-8F7C-33936591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FB1ACE4-5FA6-4ED7-9489-E6BFCF0E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 </a:t>
            </a:r>
            <a:r>
              <a:rPr lang="pt-BR" dirty="0" err="1"/>
              <a:t>MLPs</a:t>
            </a:r>
            <a:r>
              <a:rPr lang="pt-BR" dirty="0"/>
              <a:t> performance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8E8DAE-3431-4686-9B93-824AAA9D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42" y="1988028"/>
            <a:ext cx="7412715" cy="39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45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4E4F1-DEF9-416F-A6CC-719FA669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Conclusions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8B7F5F-BE21-48B3-9F74-7DD20460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 </a:t>
            </a:r>
            <a:r>
              <a:rPr lang="pt-BR" dirty="0" err="1"/>
              <a:t>better</a:t>
            </a:r>
            <a:r>
              <a:rPr lang="pt-BR" dirty="0"/>
              <a:t> </a:t>
            </a:r>
            <a:r>
              <a:rPr lang="pt-BR" dirty="0" err="1"/>
              <a:t>understanding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necessary</a:t>
            </a:r>
            <a:r>
              <a:rPr lang="pt-BR" dirty="0"/>
              <a:t> </a:t>
            </a:r>
            <a:r>
              <a:rPr lang="pt-BR" dirty="0" err="1"/>
              <a:t>parameters</a:t>
            </a:r>
            <a:r>
              <a:rPr lang="pt-BR" dirty="0"/>
              <a:t> in </a:t>
            </a:r>
            <a:r>
              <a:rPr lang="pt-BR" dirty="0" err="1"/>
              <a:t>order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proper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 PV systems in radial </a:t>
            </a:r>
            <a:r>
              <a:rPr lang="pt-BR" dirty="0" err="1"/>
              <a:t>distribution</a:t>
            </a:r>
            <a:r>
              <a:rPr lang="pt-BR" dirty="0"/>
              <a:t> networks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provided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It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possible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estimate</a:t>
            </a:r>
            <a:r>
              <a:rPr lang="pt-BR" dirty="0"/>
              <a:t> a </a:t>
            </a:r>
            <a:r>
              <a:rPr lang="pt-BR" dirty="0" err="1"/>
              <a:t>penetration</a:t>
            </a:r>
            <a:r>
              <a:rPr lang="pt-BR" dirty="0"/>
              <a:t> </a:t>
            </a:r>
            <a:r>
              <a:rPr lang="pt-BR" dirty="0" err="1"/>
              <a:t>limit</a:t>
            </a:r>
            <a:r>
              <a:rPr lang="pt-BR" dirty="0"/>
              <a:t> for </a:t>
            </a:r>
            <a:r>
              <a:rPr lang="pt-BR" dirty="0" err="1"/>
              <a:t>different</a:t>
            </a:r>
            <a:r>
              <a:rPr lang="pt-BR" dirty="0"/>
              <a:t> cases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PVSystems</a:t>
            </a:r>
            <a:r>
              <a:rPr lang="pt-BR" dirty="0"/>
              <a:t> </a:t>
            </a:r>
            <a:r>
              <a:rPr lang="pt-BR" dirty="0" err="1"/>
              <a:t>inserted</a:t>
            </a:r>
            <a:r>
              <a:rPr lang="pt-BR" dirty="0"/>
              <a:t> in ckt24.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The </a:t>
            </a:r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generation</a:t>
            </a:r>
            <a:r>
              <a:rPr lang="pt-BR" dirty="0"/>
              <a:t> </a:t>
            </a:r>
            <a:r>
              <a:rPr lang="pt-BR" dirty="0" err="1"/>
              <a:t>behavior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measured</a:t>
            </a:r>
            <a:r>
              <a:rPr lang="pt-BR" dirty="0"/>
              <a:t> for </a:t>
            </a:r>
            <a:r>
              <a:rPr lang="pt-BR" dirty="0" err="1"/>
              <a:t>different</a:t>
            </a:r>
            <a:r>
              <a:rPr lang="pt-BR" dirty="0"/>
              <a:t> cases in ckt24.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Classifier</a:t>
            </a:r>
            <a:r>
              <a:rPr lang="pt-BR" dirty="0"/>
              <a:t> </a:t>
            </a:r>
            <a:r>
              <a:rPr lang="pt-BR" dirty="0" err="1"/>
              <a:t>algorithms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occurrence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, its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resistance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</a:t>
            </a:r>
            <a:r>
              <a:rPr lang="pt-BR" dirty="0" err="1"/>
              <a:t>pretty</a:t>
            </a:r>
            <a:r>
              <a:rPr lang="pt-BR" dirty="0"/>
              <a:t> </a:t>
            </a:r>
            <a:r>
              <a:rPr lang="pt-BR" dirty="0" err="1"/>
              <a:t>well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ckt24.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Classifier</a:t>
            </a:r>
            <a:r>
              <a:rPr lang="pt-BR" dirty="0"/>
              <a:t> </a:t>
            </a:r>
            <a:r>
              <a:rPr lang="pt-BR" dirty="0" err="1"/>
              <a:t>algorithms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ckt24, </a:t>
            </a:r>
            <a:r>
              <a:rPr lang="pt-BR" dirty="0" err="1"/>
              <a:t>despite</a:t>
            </a:r>
            <a:r>
              <a:rPr lang="pt-BR" dirty="0"/>
              <a:t> </a:t>
            </a:r>
            <a:r>
              <a:rPr lang="pt-BR" dirty="0" err="1"/>
              <a:t>having</a:t>
            </a:r>
            <a:r>
              <a:rPr lang="pt-BR" dirty="0"/>
              <a:t> a 90% </a:t>
            </a: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success</a:t>
            </a:r>
            <a:r>
              <a:rPr lang="pt-BR" dirty="0"/>
              <a:t> rate, still </a:t>
            </a:r>
            <a:r>
              <a:rPr lang="pt-BR" dirty="0" err="1"/>
              <a:t>need</a:t>
            </a:r>
            <a:r>
              <a:rPr lang="pt-BR" dirty="0"/>
              <a:t> </a:t>
            </a:r>
            <a:r>
              <a:rPr lang="pt-BR" dirty="0" err="1"/>
              <a:t>improvement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F8D527-6D54-4386-BA75-524308C2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5503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9CB15-72C4-4EFE-B92D-6A78640F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Future </a:t>
            </a:r>
            <a:r>
              <a:rPr lang="pt-BR" dirty="0" err="1"/>
              <a:t>proposals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165C8-4EC6-4087-820D-84D7B7557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Study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leves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photovoltaic</a:t>
            </a:r>
            <a:r>
              <a:rPr lang="pt-BR" dirty="0"/>
              <a:t> </a:t>
            </a:r>
            <a:r>
              <a:rPr lang="pt-BR" dirty="0" err="1"/>
              <a:t>penetration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 </a:t>
            </a:r>
            <a:r>
              <a:rPr lang="pt-BR" dirty="0" err="1"/>
              <a:t>study</a:t>
            </a:r>
            <a:r>
              <a:rPr lang="pt-BR" dirty="0"/>
              <a:t> in </a:t>
            </a:r>
            <a:r>
              <a:rPr lang="pt-BR" dirty="0" err="1"/>
              <a:t>ring</a:t>
            </a:r>
            <a:r>
              <a:rPr lang="pt-BR" dirty="0"/>
              <a:t> </a:t>
            </a:r>
            <a:r>
              <a:rPr lang="pt-BR" dirty="0" err="1"/>
              <a:t>configuration</a:t>
            </a:r>
            <a:r>
              <a:rPr lang="pt-BR" dirty="0"/>
              <a:t> networks.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Measurement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currents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voltages</a:t>
            </a:r>
            <a:r>
              <a:rPr lang="pt-BR" dirty="0"/>
              <a:t> in more </a:t>
            </a:r>
            <a:r>
              <a:rPr lang="pt-BR" dirty="0" err="1"/>
              <a:t>than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Consideration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weekend </a:t>
            </a:r>
            <a:r>
              <a:rPr lang="pt-BR" dirty="0" err="1"/>
              <a:t>loadshapes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Separation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EPRI ckt24 in more </a:t>
            </a:r>
            <a:r>
              <a:rPr lang="pt-BR" dirty="0" err="1"/>
              <a:t>than</a:t>
            </a:r>
            <a:r>
              <a:rPr lang="pt-BR" dirty="0"/>
              <a:t> 6 zones.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Separation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EPRI ckt24 </a:t>
            </a:r>
            <a:r>
              <a:rPr lang="pt-BR" dirty="0" err="1"/>
              <a:t>using</a:t>
            </a:r>
            <a:r>
              <a:rPr lang="pt-BR" dirty="0"/>
              <a:t> clusters.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Integration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power</a:t>
            </a:r>
            <a:r>
              <a:rPr lang="pt-BR" dirty="0"/>
              <a:t> system </a:t>
            </a:r>
            <a:r>
              <a:rPr lang="pt-BR" dirty="0" err="1"/>
              <a:t>protection</a:t>
            </a:r>
            <a:r>
              <a:rPr lang="pt-BR" dirty="0"/>
              <a:t> </a:t>
            </a:r>
            <a:r>
              <a:rPr lang="pt-BR" dirty="0" err="1"/>
              <a:t>equipments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718585-4A1F-4B13-B1FB-A7EDA543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186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76A6B-EE03-4A5F-B2F0-5D5A320F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Objective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18B13-C7B0-4536-A9DA-7E71D891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influence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photovoltaic</a:t>
            </a:r>
            <a:r>
              <a:rPr lang="pt-BR" dirty="0"/>
              <a:t> </a:t>
            </a:r>
            <a:r>
              <a:rPr lang="pt-BR" dirty="0" err="1"/>
              <a:t>generation</a:t>
            </a:r>
            <a:r>
              <a:rPr lang="pt-BR" dirty="0"/>
              <a:t> in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in a radial </a:t>
            </a:r>
            <a:r>
              <a:rPr lang="pt-BR" dirty="0" err="1"/>
              <a:t>distribution</a:t>
            </a:r>
            <a:r>
              <a:rPr lang="pt-BR" dirty="0"/>
              <a:t> network.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2D5254-7372-42B9-A703-2A3ACCF9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1362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2FFD1-1120-40D5-B1A3-FB0479F6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Bibliographic</a:t>
            </a:r>
            <a:r>
              <a:rPr lang="pt-BR" dirty="0"/>
              <a:t> </a:t>
            </a:r>
            <a:r>
              <a:rPr lang="pt-BR" dirty="0" err="1"/>
              <a:t>references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4E8F66-690E-4EE2-8188-D363BD2DB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7355"/>
            <a:ext cx="10058400" cy="419750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</a:t>
            </a:r>
            <a:r>
              <a:rPr lang="pt-BR" dirty="0" err="1"/>
              <a:t>Duffie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Beckman</a:t>
            </a:r>
            <a:r>
              <a:rPr lang="pt-BR" dirty="0"/>
              <a:t> 2013] </a:t>
            </a:r>
            <a:r>
              <a:rPr lang="en-US" dirty="0" err="1"/>
              <a:t>Duffie</a:t>
            </a:r>
            <a:r>
              <a:rPr lang="en-US" dirty="0"/>
              <a:t>, J. A., &amp; Beckman, W. A. (2013). </a:t>
            </a:r>
            <a:r>
              <a:rPr lang="en-US" i="1" dirty="0"/>
              <a:t>Solar engineering of thermal processes</a:t>
            </a:r>
            <a:r>
              <a:rPr lang="en-US" dirty="0"/>
              <a:t>. John Wiley &amp; Sons.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[EPRI] </a:t>
            </a:r>
            <a:r>
              <a:rPr lang="en-US" dirty="0"/>
              <a:t>EPRI. Summary of </a:t>
            </a:r>
            <a:r>
              <a:rPr lang="en-US" dirty="0" err="1"/>
              <a:t>epri</a:t>
            </a:r>
            <a:r>
              <a:rPr lang="en-US" dirty="0"/>
              <a:t> test circuits. http://svn.code.sf.net/p/electricdss/code/trunk/Distrib/EPRITestCircuits/Readme.pdf.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[EPRI 2011] </a:t>
            </a:r>
            <a:r>
              <a:rPr lang="en-US" dirty="0"/>
              <a:t>EPRI (2011). </a:t>
            </a:r>
            <a:r>
              <a:rPr lang="en-US" dirty="0" err="1"/>
              <a:t>Opendss</a:t>
            </a:r>
            <a:r>
              <a:rPr lang="en-US" dirty="0"/>
              <a:t> </a:t>
            </a:r>
            <a:r>
              <a:rPr lang="en-US" dirty="0" err="1"/>
              <a:t>pvsystem</a:t>
            </a:r>
            <a:r>
              <a:rPr lang="en-US" dirty="0"/>
              <a:t> element model. http://svn.code.sf.net/p/electricdss/code/trunk/Distrib/Doc/OpenDSS%20PVSystem%20Model.pdf.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</a:t>
            </a:r>
            <a:r>
              <a:rPr lang="pt-BR" dirty="0" err="1"/>
              <a:t>Géron</a:t>
            </a:r>
            <a:r>
              <a:rPr lang="pt-BR" dirty="0"/>
              <a:t> 2017] </a:t>
            </a:r>
            <a:r>
              <a:rPr lang="en-US" dirty="0" err="1"/>
              <a:t>Géron</a:t>
            </a:r>
            <a:r>
              <a:rPr lang="en-US" dirty="0"/>
              <a:t>, A. (2017). </a:t>
            </a:r>
            <a:r>
              <a:rPr lang="en-US" i="1" dirty="0"/>
              <a:t>Hands-on machine learning with </a:t>
            </a:r>
            <a:r>
              <a:rPr lang="en-US" i="1" dirty="0" err="1"/>
              <a:t>Scikit</a:t>
            </a:r>
            <a:r>
              <a:rPr lang="en-US" i="1" dirty="0"/>
              <a:t>-Learn and TensorFlow: concepts, tools, and techniques to build intelligent systems</a:t>
            </a:r>
            <a:r>
              <a:rPr lang="en-US" dirty="0"/>
              <a:t>. " O'Reilly Media, Inc.".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</a:t>
            </a:r>
            <a:r>
              <a:rPr lang="pt-BR" dirty="0" err="1"/>
              <a:t>Goodfellow</a:t>
            </a:r>
            <a:r>
              <a:rPr lang="pt-BR" dirty="0"/>
              <a:t> et al. 2016] </a:t>
            </a:r>
            <a:r>
              <a:rPr lang="en-US" dirty="0"/>
              <a:t>Goodfellow, I., </a:t>
            </a:r>
            <a:r>
              <a:rPr lang="en-US" dirty="0" err="1"/>
              <a:t>Bengio</a:t>
            </a:r>
            <a:r>
              <a:rPr lang="en-US" dirty="0"/>
              <a:t>, Y., and Courville, A. (2016). </a:t>
            </a:r>
            <a:r>
              <a:rPr lang="en-US" i="1" dirty="0"/>
              <a:t>Deep Learning</a:t>
            </a:r>
            <a:r>
              <a:rPr lang="en-US" dirty="0"/>
              <a:t>. MIT Press. http://www.deeplearningbook.org.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487C32-D96F-4614-963D-0CC52174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9800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87556-A5B5-4975-83DD-94D1161C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Bibliographic</a:t>
            </a:r>
            <a:r>
              <a:rPr lang="pt-BR" dirty="0"/>
              <a:t> </a:t>
            </a:r>
            <a:r>
              <a:rPr lang="pt-BR" dirty="0" err="1"/>
              <a:t>references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57946C-712E-4D31-A82C-96622D5AE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0977"/>
            <a:ext cx="10058400" cy="416455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</a:t>
            </a:r>
            <a:r>
              <a:rPr lang="pt-BR" dirty="0" err="1"/>
              <a:t>Kumar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Saxena</a:t>
            </a:r>
            <a:r>
              <a:rPr lang="pt-BR" dirty="0"/>
              <a:t> 2016] </a:t>
            </a:r>
            <a:r>
              <a:rPr lang="en-US" dirty="0"/>
              <a:t>Kumar, R., &amp; Saxena, D. (2016, November). Fault location in distribution network with distributed generation: An overview and key issues. In </a:t>
            </a:r>
            <a:r>
              <a:rPr lang="en-US" i="1" dirty="0"/>
              <a:t>Power India International Conference (PIICON), 2016 IEEE 7th</a:t>
            </a:r>
            <a:r>
              <a:rPr lang="en-US" dirty="0"/>
              <a:t> (pp. 1-6). IEEE.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/>
              <a:t> </a:t>
            </a:r>
            <a:r>
              <a:rPr lang="pt-BR" dirty="0"/>
              <a:t>[</a:t>
            </a:r>
            <a:r>
              <a:rPr lang="pt-BR" dirty="0" err="1"/>
              <a:t>Lemaître</a:t>
            </a:r>
            <a:r>
              <a:rPr lang="pt-BR" dirty="0"/>
              <a:t> et al. 2017] </a:t>
            </a:r>
            <a:r>
              <a:rPr lang="en-US" dirty="0" err="1"/>
              <a:t>Lemaître</a:t>
            </a:r>
            <a:r>
              <a:rPr lang="en-US" dirty="0"/>
              <a:t>, G., Nogueira, F., &amp; </a:t>
            </a:r>
            <a:r>
              <a:rPr lang="en-US" dirty="0" err="1"/>
              <a:t>Aridas</a:t>
            </a:r>
            <a:r>
              <a:rPr lang="en-US" dirty="0"/>
              <a:t>, C. K. (2017). Imbalanced-learn: A python toolbox to tackle the curse of imbalanced datasets in machine learning. </a:t>
            </a:r>
            <a:r>
              <a:rPr lang="en-US" i="1" dirty="0"/>
              <a:t>The Journal of Machine Learning Research</a:t>
            </a:r>
            <a:r>
              <a:rPr lang="en-US" dirty="0"/>
              <a:t>, </a:t>
            </a:r>
            <a:r>
              <a:rPr lang="en-US" i="1" dirty="0"/>
              <a:t>18</a:t>
            </a:r>
            <a:r>
              <a:rPr lang="en-US" dirty="0"/>
              <a:t>(1), 559-563.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[</a:t>
            </a:r>
            <a:r>
              <a:rPr lang="pt-BR" dirty="0" err="1"/>
              <a:t>Meeus</a:t>
            </a:r>
            <a:r>
              <a:rPr lang="pt-BR" dirty="0"/>
              <a:t> 1991] </a:t>
            </a:r>
            <a:r>
              <a:rPr lang="en-US" dirty="0" err="1"/>
              <a:t>Meeus</a:t>
            </a:r>
            <a:r>
              <a:rPr lang="en-US" dirty="0"/>
              <a:t>, J. H. (1991). </a:t>
            </a:r>
            <a:r>
              <a:rPr lang="en-US" i="1" dirty="0"/>
              <a:t>Astronomical algorithms</a:t>
            </a:r>
            <a:r>
              <a:rPr lang="en-US" dirty="0"/>
              <a:t>. </a:t>
            </a:r>
            <a:r>
              <a:rPr lang="en-US" dirty="0" err="1"/>
              <a:t>Willmann</a:t>
            </a:r>
            <a:r>
              <a:rPr lang="en-US" dirty="0"/>
              <a:t>-Bell, Incorporated.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[Pedregosa et al. 2011] Pedregosa, F., </a:t>
            </a:r>
            <a:r>
              <a:rPr lang="pt-BR" dirty="0" err="1"/>
              <a:t>Varoquaux</a:t>
            </a:r>
            <a:r>
              <a:rPr lang="pt-BR" dirty="0"/>
              <a:t>, G., </a:t>
            </a:r>
            <a:r>
              <a:rPr lang="pt-BR" dirty="0" err="1"/>
              <a:t>Gramfort</a:t>
            </a:r>
            <a:r>
              <a:rPr lang="pt-BR" dirty="0"/>
              <a:t>, A., Michel, V., </a:t>
            </a:r>
            <a:r>
              <a:rPr lang="pt-BR" dirty="0" err="1"/>
              <a:t>Thirion</a:t>
            </a:r>
            <a:r>
              <a:rPr lang="pt-BR" dirty="0"/>
              <a:t>, B., </a:t>
            </a:r>
            <a:r>
              <a:rPr lang="pt-BR" dirty="0" err="1"/>
              <a:t>Grisel</a:t>
            </a:r>
            <a:r>
              <a:rPr lang="pt-BR" dirty="0"/>
              <a:t>, O., ... &amp; </a:t>
            </a:r>
            <a:r>
              <a:rPr lang="pt-BR" dirty="0" err="1"/>
              <a:t>Vanderplas</a:t>
            </a:r>
            <a:r>
              <a:rPr lang="pt-BR" dirty="0"/>
              <a:t>, J. (2011). </a:t>
            </a:r>
            <a:r>
              <a:rPr lang="pt-BR" dirty="0" err="1"/>
              <a:t>Scikit-learn</a:t>
            </a:r>
            <a:r>
              <a:rPr lang="pt-BR" dirty="0"/>
              <a:t>: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in Python. </a:t>
            </a:r>
            <a:r>
              <a:rPr lang="pt-BR" i="1" dirty="0" err="1"/>
              <a:t>Journal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machine</a:t>
            </a:r>
            <a:r>
              <a:rPr lang="pt-BR" i="1" dirty="0"/>
              <a:t> </a:t>
            </a:r>
            <a:r>
              <a:rPr lang="pt-BR" i="1" dirty="0" err="1"/>
              <a:t>learning</a:t>
            </a:r>
            <a:r>
              <a:rPr lang="pt-BR" i="1" dirty="0"/>
              <a:t> </a:t>
            </a:r>
            <a:r>
              <a:rPr lang="pt-BR" i="1" dirty="0" err="1"/>
              <a:t>research</a:t>
            </a:r>
            <a:r>
              <a:rPr lang="pt-BR" dirty="0"/>
              <a:t>, </a:t>
            </a:r>
            <a:r>
              <a:rPr lang="pt-BR" i="1" dirty="0"/>
              <a:t>12</a:t>
            </a:r>
            <a:r>
              <a:rPr lang="pt-BR" dirty="0"/>
              <a:t>(</a:t>
            </a:r>
            <a:r>
              <a:rPr lang="pt-BR" dirty="0" err="1"/>
              <a:t>Oct</a:t>
            </a:r>
            <a:r>
              <a:rPr lang="pt-BR" dirty="0"/>
              <a:t>), 2825-2830.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[PRODIST 2012] PRODIST, A. (2012). Procedimentos de Distribuição de Energia Elétrica no Sistema Elétrico Nacional, Módulo 8-Qualidade da Energia Elétrica.</a:t>
            </a:r>
            <a:endParaRPr lang="pt-BR" i="1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341763-EA42-4E35-9E72-9D6E5E55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5091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D8328-89B9-4E8F-B549-0CEBB18F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Bibliographic</a:t>
            </a:r>
            <a:r>
              <a:rPr lang="pt-BR" dirty="0"/>
              <a:t> </a:t>
            </a:r>
            <a:r>
              <a:rPr lang="pt-BR" dirty="0" err="1"/>
              <a:t>references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6814CB-C63C-40FA-AAC9-AEB88C474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9904"/>
            <a:ext cx="10058400" cy="345448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[Reno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Coogan</a:t>
            </a:r>
            <a:r>
              <a:rPr lang="pt-BR" dirty="0"/>
              <a:t> 2013] Reno, M. J., &amp; </a:t>
            </a:r>
            <a:r>
              <a:rPr lang="pt-BR" dirty="0" err="1"/>
              <a:t>Coogan</a:t>
            </a:r>
            <a:r>
              <a:rPr lang="pt-BR" dirty="0"/>
              <a:t>, K. (2013). Grid </a:t>
            </a:r>
            <a:r>
              <a:rPr lang="pt-BR" dirty="0" err="1"/>
              <a:t>integrated</a:t>
            </a:r>
            <a:r>
              <a:rPr lang="pt-BR" dirty="0"/>
              <a:t> </a:t>
            </a:r>
            <a:r>
              <a:rPr lang="pt-BR" dirty="0" err="1"/>
              <a:t>distributed</a:t>
            </a:r>
            <a:r>
              <a:rPr lang="pt-BR" dirty="0"/>
              <a:t> PV (</a:t>
            </a:r>
            <a:r>
              <a:rPr lang="pt-BR" dirty="0" err="1"/>
              <a:t>GridPV</a:t>
            </a:r>
            <a:r>
              <a:rPr lang="pt-BR" dirty="0"/>
              <a:t>). </a:t>
            </a:r>
            <a:r>
              <a:rPr lang="pt-BR" i="1" dirty="0"/>
              <a:t>Sandia </a:t>
            </a:r>
            <a:r>
              <a:rPr lang="pt-BR" i="1" dirty="0" err="1"/>
              <a:t>National</a:t>
            </a:r>
            <a:r>
              <a:rPr lang="pt-BR" i="1" dirty="0"/>
              <a:t> </a:t>
            </a:r>
            <a:r>
              <a:rPr lang="pt-BR" i="1" dirty="0" err="1"/>
              <a:t>Laboratories</a:t>
            </a:r>
            <a:r>
              <a:rPr lang="pt-BR" i="1" dirty="0"/>
              <a:t> SAND2013-6733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</a:t>
            </a:r>
            <a:r>
              <a:rPr lang="pt-BR" dirty="0" err="1"/>
              <a:t>Sengupta</a:t>
            </a:r>
            <a:r>
              <a:rPr lang="pt-BR" dirty="0"/>
              <a:t> et al. 2018] </a:t>
            </a:r>
            <a:r>
              <a:rPr lang="pt-BR" dirty="0" err="1"/>
              <a:t>Sengupta</a:t>
            </a:r>
            <a:r>
              <a:rPr lang="pt-BR" dirty="0"/>
              <a:t>, M., </a:t>
            </a:r>
            <a:r>
              <a:rPr lang="pt-BR" dirty="0" err="1"/>
              <a:t>Xie</a:t>
            </a:r>
            <a:r>
              <a:rPr lang="pt-BR" dirty="0"/>
              <a:t>, Y., Lopez, A., </a:t>
            </a:r>
            <a:r>
              <a:rPr lang="pt-BR" dirty="0" err="1"/>
              <a:t>Habte</a:t>
            </a:r>
            <a:r>
              <a:rPr lang="pt-BR" dirty="0"/>
              <a:t>, A., </a:t>
            </a:r>
            <a:r>
              <a:rPr lang="pt-BR" dirty="0" err="1"/>
              <a:t>Maclaurin</a:t>
            </a:r>
            <a:r>
              <a:rPr lang="pt-BR" dirty="0"/>
              <a:t>, G., &amp; </a:t>
            </a:r>
            <a:r>
              <a:rPr lang="pt-BR" dirty="0" err="1"/>
              <a:t>Shelby</a:t>
            </a:r>
            <a:r>
              <a:rPr lang="pt-BR" dirty="0"/>
              <a:t>, J. (2018). The </a:t>
            </a:r>
            <a:r>
              <a:rPr lang="pt-BR" dirty="0" err="1"/>
              <a:t>national</a:t>
            </a:r>
            <a:r>
              <a:rPr lang="pt-BR" dirty="0"/>
              <a:t> solar </a:t>
            </a:r>
            <a:r>
              <a:rPr lang="pt-BR" dirty="0" err="1"/>
              <a:t>radiation</a:t>
            </a:r>
            <a:r>
              <a:rPr lang="pt-BR" dirty="0"/>
              <a:t> data base (NSRDB). </a:t>
            </a:r>
            <a:r>
              <a:rPr lang="pt-BR" i="1" dirty="0" err="1"/>
              <a:t>Renewable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Sustainable</a:t>
            </a:r>
            <a:r>
              <a:rPr lang="pt-BR" i="1" dirty="0"/>
              <a:t> Energy Reviews</a:t>
            </a:r>
            <a:r>
              <a:rPr lang="pt-BR" dirty="0"/>
              <a:t>, </a:t>
            </a:r>
            <a:r>
              <a:rPr lang="pt-BR" i="1" dirty="0"/>
              <a:t>89</a:t>
            </a:r>
            <a:r>
              <a:rPr lang="pt-BR" dirty="0"/>
              <a:t>, 51-60.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</a:t>
            </a:r>
            <a:r>
              <a:rPr lang="pt-BR" dirty="0" err="1"/>
              <a:t>Shayani</a:t>
            </a:r>
            <a:r>
              <a:rPr lang="pt-BR" dirty="0"/>
              <a:t> 2010] </a:t>
            </a:r>
            <a:r>
              <a:rPr lang="pt-BR" dirty="0" err="1"/>
              <a:t>Shayani</a:t>
            </a:r>
            <a:r>
              <a:rPr lang="pt-BR" dirty="0"/>
              <a:t>, R. A. (2010). Método para determinação do limite de penetração da geração distribuída fotovoltaica em redes radiais de distribuição.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[Stein 2012] Stein, J. S. (2012, </a:t>
            </a:r>
            <a:r>
              <a:rPr lang="pt-BR" dirty="0" err="1"/>
              <a:t>June</a:t>
            </a:r>
            <a:r>
              <a:rPr lang="pt-BR" dirty="0"/>
              <a:t>). The </a:t>
            </a:r>
            <a:r>
              <a:rPr lang="pt-BR" dirty="0" err="1"/>
              <a:t>photovoltaic</a:t>
            </a:r>
            <a:r>
              <a:rPr lang="pt-BR" dirty="0"/>
              <a:t> performance </a:t>
            </a:r>
            <a:r>
              <a:rPr lang="pt-BR" dirty="0" err="1"/>
              <a:t>modeling</a:t>
            </a:r>
            <a:r>
              <a:rPr lang="pt-BR" dirty="0"/>
              <a:t> </a:t>
            </a:r>
            <a:r>
              <a:rPr lang="pt-BR" dirty="0" err="1"/>
              <a:t>collaborative</a:t>
            </a:r>
            <a:r>
              <a:rPr lang="pt-BR" dirty="0"/>
              <a:t> (PVPMC). In </a:t>
            </a:r>
            <a:r>
              <a:rPr lang="pt-BR" i="1" dirty="0" err="1"/>
              <a:t>Photovoltaic</a:t>
            </a:r>
            <a:r>
              <a:rPr lang="pt-BR" i="1" dirty="0"/>
              <a:t> </a:t>
            </a:r>
            <a:r>
              <a:rPr lang="pt-BR" i="1" dirty="0" err="1"/>
              <a:t>Specialists</a:t>
            </a:r>
            <a:r>
              <a:rPr lang="pt-BR" i="1" dirty="0"/>
              <a:t> </a:t>
            </a:r>
            <a:r>
              <a:rPr lang="pt-BR" i="1" dirty="0" err="1"/>
              <a:t>Conference</a:t>
            </a:r>
            <a:r>
              <a:rPr lang="pt-BR" i="1" dirty="0"/>
              <a:t> (PVSC)</a:t>
            </a:r>
            <a:r>
              <a:rPr lang="pt-BR" dirty="0"/>
              <a:t> (pp. 003048-003052).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DAE8A3-6471-4B5D-80D7-03C1A201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99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7E6E-A867-4E63-92D5-DC6AE0DF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Methodology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B53407E-4C6B-42E3-9D45-798E6A8A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A2D8A7-5DA1-44EC-976A-CB831AB7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0" y="2220243"/>
            <a:ext cx="11554879" cy="35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3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13437-49CA-48FC-A952-60907322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Tools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C5496-832E-4F03-8393-D4545761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Open </a:t>
            </a:r>
            <a:r>
              <a:rPr lang="pt-BR" dirty="0" err="1"/>
              <a:t>Distribution</a:t>
            </a:r>
            <a:r>
              <a:rPr lang="pt-BR" dirty="0"/>
              <a:t> System Simulator (</a:t>
            </a:r>
            <a:r>
              <a:rPr lang="pt-BR" dirty="0" err="1"/>
              <a:t>OpenDSS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snapshot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daily</a:t>
            </a:r>
            <a:r>
              <a:rPr lang="pt-BR" dirty="0"/>
              <a:t> </a:t>
            </a:r>
            <a:r>
              <a:rPr lang="pt-BR" dirty="0" err="1"/>
              <a:t>power</a:t>
            </a:r>
            <a:r>
              <a:rPr lang="pt-BR" dirty="0"/>
              <a:t> </a:t>
            </a:r>
            <a:r>
              <a:rPr lang="pt-BR" dirty="0" err="1"/>
              <a:t>flow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PVSystem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dynamic</a:t>
            </a:r>
            <a:r>
              <a:rPr lang="pt-BR" dirty="0"/>
              <a:t>-link </a:t>
            </a:r>
            <a:r>
              <a:rPr lang="pt-BR" dirty="0" err="1"/>
              <a:t>library</a:t>
            </a:r>
            <a:r>
              <a:rPr lang="pt-BR" dirty="0"/>
              <a:t> (DLL);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bus </a:t>
            </a:r>
            <a:r>
              <a:rPr lang="pt-BR" dirty="0" err="1"/>
              <a:t>georeferencing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Python 3: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packages</a:t>
            </a:r>
            <a:r>
              <a:rPr lang="pt-BR" dirty="0"/>
              <a:t> for </a:t>
            </a:r>
            <a:r>
              <a:rPr lang="pt-BR" dirty="0" err="1"/>
              <a:t>graphic</a:t>
            </a:r>
            <a:r>
              <a:rPr lang="pt-BR" dirty="0"/>
              <a:t> </a:t>
            </a:r>
            <a:r>
              <a:rPr lang="pt-BR" dirty="0" err="1"/>
              <a:t>elaboration</a:t>
            </a:r>
            <a:r>
              <a:rPr lang="pt-BR" dirty="0"/>
              <a:t>, </a:t>
            </a:r>
            <a:r>
              <a:rPr lang="pt-BR" dirty="0" err="1"/>
              <a:t>numeric</a:t>
            </a:r>
            <a:r>
              <a:rPr lang="pt-BR" dirty="0"/>
              <a:t> </a:t>
            </a:r>
            <a:r>
              <a:rPr lang="pt-BR" dirty="0" err="1"/>
              <a:t>computation</a:t>
            </a:r>
            <a:r>
              <a:rPr lang="pt-BR" dirty="0"/>
              <a:t>, DLL </a:t>
            </a:r>
            <a:r>
              <a:rPr lang="pt-BR" dirty="0" err="1"/>
              <a:t>integration</a:t>
            </a:r>
            <a:r>
              <a:rPr lang="pt-BR" dirty="0"/>
              <a:t>, data management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45D048-EC02-4FB9-BF38-D34A146F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575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E3106-EE00-4ED3-80A6-02AD9EF8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B6643B-9D35-4993-9B2D-32531AA80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03"/>
          <a:stretch/>
        </p:blipFill>
        <p:spPr>
          <a:xfrm>
            <a:off x="531736" y="2702985"/>
            <a:ext cx="2796560" cy="23907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6F45D45-557E-492B-8E0A-84C3B4C5E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02" r="52"/>
          <a:stretch/>
        </p:blipFill>
        <p:spPr>
          <a:xfrm>
            <a:off x="3256945" y="2702984"/>
            <a:ext cx="880187" cy="23907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EA30B81-43CC-43EF-ACD6-BEC2D1E2D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681" y="1845734"/>
            <a:ext cx="5929846" cy="4105278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B9CDCA4-08DA-4944-8706-CC1F7B7BAE20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2541659" cy="3878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59664DA2-AAB9-4D61-B0A6-F2B11C700141}"/>
              </a:ext>
            </a:extLst>
          </p:cNvPr>
          <p:cNvSpPr txBox="1">
            <a:spLocks/>
          </p:cNvSpPr>
          <p:nvPr/>
        </p:nvSpPr>
        <p:spPr>
          <a:xfrm>
            <a:off x="2047690" y="5093759"/>
            <a:ext cx="640838" cy="4252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[EPRI]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108134B-0C4E-4666-9DDD-961FAD18A94E}"/>
              </a:ext>
            </a:extLst>
          </p:cNvPr>
          <p:cNvSpPr txBox="1">
            <a:spLocks/>
          </p:cNvSpPr>
          <p:nvPr/>
        </p:nvSpPr>
        <p:spPr>
          <a:xfrm>
            <a:off x="7763069" y="5951012"/>
            <a:ext cx="1423337" cy="4252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[EPRI]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7F0BEE-48E7-477D-BCF4-B7C89369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119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AFD0E-7539-4BCF-8B75-793BD59C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1E653B-E424-4EF8-A92C-A0B939CD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36" y="2142684"/>
            <a:ext cx="4839478" cy="382292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A1B6F69-EAC7-453C-8802-71F1C0D5521E}"/>
              </a:ext>
            </a:extLst>
          </p:cNvPr>
          <p:cNvSpPr/>
          <p:nvPr/>
        </p:nvSpPr>
        <p:spPr>
          <a:xfrm>
            <a:off x="7549852" y="5965611"/>
            <a:ext cx="2419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[Matthew J. Reno 2013]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5A31C44-7665-4C72-938E-FFE6627A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1930581-D43F-48A6-9EAE-E033B1AD7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7" y="2142683"/>
            <a:ext cx="5097236" cy="382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6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A67A8-956E-43E3-8153-1ED14266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BAAEA9-D6EC-4669-96EC-C65FE196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080727"/>
            <a:ext cx="4423531" cy="38348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8B97127-EEE3-4AEC-A761-0A4DCD3BD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6"/>
          <a:stretch/>
        </p:blipFill>
        <p:spPr>
          <a:xfrm>
            <a:off x="6565020" y="1888102"/>
            <a:ext cx="4833256" cy="402750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5CE505D-6C9B-4EFF-8D66-7AFE83359076}"/>
              </a:ext>
            </a:extLst>
          </p:cNvPr>
          <p:cNvSpPr/>
          <p:nvPr/>
        </p:nvSpPr>
        <p:spPr>
          <a:xfrm>
            <a:off x="2038362" y="5915608"/>
            <a:ext cx="2419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[Matthew J. Reno 2013]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C08BE77-CF16-423E-AC4F-6B173347346D}"/>
              </a:ext>
            </a:extLst>
          </p:cNvPr>
          <p:cNvSpPr/>
          <p:nvPr/>
        </p:nvSpPr>
        <p:spPr>
          <a:xfrm>
            <a:off x="7549852" y="5965611"/>
            <a:ext cx="2419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[Matthew J. Reno 2013]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1D55D43-4233-4DDA-A2C3-DB71B155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338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C144E-5230-46D9-B792-2FEDD440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Yearly</a:t>
            </a:r>
            <a:r>
              <a:rPr lang="pt-BR" dirty="0"/>
              <a:t> </a:t>
            </a:r>
            <a:r>
              <a:rPr lang="pt-BR" dirty="0" err="1"/>
              <a:t>loadshape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 x hours)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D8B202D-9F29-4D08-8C99-23DB91F71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831594"/>
            <a:ext cx="5852172" cy="438912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5A84F20-4158-4CA0-9A60-808BC34CC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831593"/>
            <a:ext cx="5852172" cy="438912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2476F20-5F19-4ED5-B475-220521C0D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831593"/>
            <a:ext cx="5852172" cy="438912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B48E08A-BF85-4B29-ACA1-9BC8CE51D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831593"/>
            <a:ext cx="5852172" cy="438912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B4F07A3-BA33-4B0A-AA6A-19C58ACDC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831592"/>
            <a:ext cx="5852172" cy="4389129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A8FEFB2-068E-4CDF-A6BF-171DD26B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0" y="2541725"/>
            <a:ext cx="2476344" cy="2968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 Spring: </a:t>
            </a:r>
            <a:r>
              <a:rPr lang="pt-BR" sz="2000" dirty="0" err="1"/>
              <a:t>begins</a:t>
            </a:r>
            <a:r>
              <a:rPr lang="pt-BR" sz="2000" dirty="0"/>
              <a:t> </a:t>
            </a:r>
            <a:r>
              <a:rPr lang="pt-BR" sz="2000" dirty="0" err="1"/>
              <a:t>at</a:t>
            </a:r>
            <a:r>
              <a:rPr lang="pt-BR" sz="2000" dirty="0"/>
              <a:t> </a:t>
            </a:r>
            <a:r>
              <a:rPr lang="pt-BR" sz="2000" dirty="0" err="1"/>
              <a:t>march</a:t>
            </a:r>
            <a:r>
              <a:rPr lang="pt-BR" sz="2000" dirty="0"/>
              <a:t> 20th.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 Summer: </a:t>
            </a:r>
            <a:r>
              <a:rPr lang="pt-BR" sz="2000" dirty="0" err="1"/>
              <a:t>begins</a:t>
            </a:r>
            <a:r>
              <a:rPr lang="pt-BR" sz="2000" dirty="0"/>
              <a:t> </a:t>
            </a:r>
            <a:r>
              <a:rPr lang="pt-BR" sz="2000" dirty="0" err="1"/>
              <a:t>at</a:t>
            </a:r>
            <a:r>
              <a:rPr lang="pt-BR" sz="2000" dirty="0"/>
              <a:t> </a:t>
            </a:r>
            <a:r>
              <a:rPr lang="pt-BR" sz="2000" dirty="0" err="1"/>
              <a:t>june</a:t>
            </a:r>
            <a:r>
              <a:rPr lang="pt-BR" sz="2000" dirty="0"/>
              <a:t> 21st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 </a:t>
            </a:r>
            <a:r>
              <a:rPr lang="pt-BR" sz="2000" dirty="0" err="1"/>
              <a:t>Autumn</a:t>
            </a:r>
            <a:r>
              <a:rPr lang="pt-BR" sz="2000" dirty="0"/>
              <a:t>: </a:t>
            </a:r>
            <a:r>
              <a:rPr lang="pt-BR" sz="2000" dirty="0" err="1"/>
              <a:t>begins</a:t>
            </a:r>
            <a:r>
              <a:rPr lang="pt-BR" sz="2000" dirty="0"/>
              <a:t> </a:t>
            </a:r>
            <a:r>
              <a:rPr lang="pt-BR" sz="2000" dirty="0" err="1"/>
              <a:t>at</a:t>
            </a:r>
            <a:r>
              <a:rPr lang="pt-BR" sz="2000" dirty="0"/>
              <a:t> </a:t>
            </a:r>
            <a:r>
              <a:rPr lang="pt-BR" sz="2000" dirty="0" err="1"/>
              <a:t>september</a:t>
            </a:r>
            <a:r>
              <a:rPr lang="pt-BR" sz="2000" dirty="0"/>
              <a:t> 23rd.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 </a:t>
            </a:r>
            <a:r>
              <a:rPr lang="pt-BR" sz="2000" dirty="0" err="1"/>
              <a:t>Winter</a:t>
            </a:r>
            <a:r>
              <a:rPr lang="pt-BR" sz="2000" dirty="0"/>
              <a:t>: </a:t>
            </a:r>
            <a:r>
              <a:rPr lang="pt-BR" sz="2000" dirty="0" err="1"/>
              <a:t>begins</a:t>
            </a:r>
            <a:r>
              <a:rPr lang="pt-BR" sz="2000" dirty="0"/>
              <a:t> </a:t>
            </a:r>
            <a:r>
              <a:rPr lang="pt-BR" sz="2000" dirty="0" err="1"/>
              <a:t>at</a:t>
            </a:r>
            <a:r>
              <a:rPr lang="pt-BR" sz="2000" dirty="0"/>
              <a:t> </a:t>
            </a:r>
            <a:r>
              <a:rPr lang="pt-BR" sz="2000" dirty="0" err="1"/>
              <a:t>december</a:t>
            </a:r>
            <a:r>
              <a:rPr lang="pt-BR" sz="2000" dirty="0"/>
              <a:t> 22nd.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FE9CB8-0CB6-495B-B73C-7F66610C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19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49084</TotalTime>
  <Words>900</Words>
  <Application>Microsoft Office PowerPoint</Application>
  <PresentationFormat>Widescreen</PresentationFormat>
  <Paragraphs>153</Paragraphs>
  <Slides>32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Wingdings</vt:lpstr>
      <vt:lpstr>Retrospectiva</vt:lpstr>
      <vt:lpstr>Apresentação do PowerPoint</vt:lpstr>
      <vt:lpstr>Introduction</vt:lpstr>
      <vt:lpstr>Objective</vt:lpstr>
      <vt:lpstr>Methodology</vt:lpstr>
      <vt:lpstr>Tools</vt:lpstr>
      <vt:lpstr>The circuit</vt:lpstr>
      <vt:lpstr>The circuit</vt:lpstr>
      <vt:lpstr>The circuit</vt:lpstr>
      <vt:lpstr>Yearly loadshape (pu x hours)</vt:lpstr>
      <vt:lpstr>Loadshape for a typical day of a season (pu x hours)</vt:lpstr>
      <vt:lpstr>Loadshape for a typical day of a season (pu x hours)</vt:lpstr>
      <vt:lpstr>The circuit - voltage</vt:lpstr>
      <vt:lpstr>The circuit – voltage (pu) – minimum load – 3h (spring)</vt:lpstr>
      <vt:lpstr>The circuit – voltage (pu) – maximum load – 15h (summer)</vt:lpstr>
      <vt:lpstr>Photovoltaic systems dimensioning on OpenDSS</vt:lpstr>
      <vt:lpstr>Distributed photovoltaic generation proposed cases</vt:lpstr>
      <vt:lpstr>Penetration limit</vt:lpstr>
      <vt:lpstr>Difference in power flow</vt:lpstr>
      <vt:lpstr>Buses on OpenDSS</vt:lpstr>
      <vt:lpstr>Fault elements</vt:lpstr>
      <vt:lpstr>LG fault on phase B with different resistances – voltage (pu)</vt:lpstr>
      <vt:lpstr>EPRI ckt24 separation in zones</vt:lpstr>
      <vt:lpstr>Data extracted from simulations</vt:lpstr>
      <vt:lpstr>Fault detection MLPs performance</vt:lpstr>
      <vt:lpstr>Fault type MLPs performance</vt:lpstr>
      <vt:lpstr>Fault resistance MLPs performance</vt:lpstr>
      <vt:lpstr>Fault location MLPs performance</vt:lpstr>
      <vt:lpstr>Conclusions</vt:lpstr>
      <vt:lpstr>Future proposals</vt:lpstr>
      <vt:lpstr>Bibliographic references</vt:lpstr>
      <vt:lpstr>Bibliographic references</vt:lpstr>
      <vt:lpstr>Bibliographic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Rianelly</dc:creator>
  <cp:lastModifiedBy>Rodrigo Rianelly</cp:lastModifiedBy>
  <cp:revision>327</cp:revision>
  <dcterms:created xsi:type="dcterms:W3CDTF">2018-07-22T05:34:38Z</dcterms:created>
  <dcterms:modified xsi:type="dcterms:W3CDTF">2019-02-08T20:59:53Z</dcterms:modified>
</cp:coreProperties>
</file>